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8B4571B-E4D6-4983-A230-E1A7095BD121}" type="datetimeFigureOut">
              <a:rPr lang="en-GB" smtClean="0"/>
              <a:t>26/02/2017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3998568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B4571B-E4D6-4983-A230-E1A7095BD121}" type="datetimeFigureOut">
              <a:rPr lang="en-GB" smtClean="0"/>
              <a:t>26/02/2017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3231855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B4571B-E4D6-4983-A230-E1A7095BD121}" type="datetimeFigureOut">
              <a:rPr lang="en-GB" smtClean="0"/>
              <a:t>26/02/2017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569132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8B4571B-E4D6-4983-A230-E1A7095BD121}" type="datetimeFigureOut">
              <a:rPr lang="en-GB" smtClean="0"/>
              <a:t>26/02/2017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1119430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8B4571B-E4D6-4983-A230-E1A7095BD121}" type="datetimeFigureOut">
              <a:rPr lang="en-GB" smtClean="0"/>
              <a:t>26/02/2017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926643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8B4571B-E4D6-4983-A230-E1A7095BD121}" type="datetimeFigureOut">
              <a:rPr lang="en-GB" smtClean="0"/>
              <a:t>26/02/2017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2832935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B4571B-E4D6-4983-A230-E1A7095BD121}" type="datetimeFigureOut">
              <a:rPr lang="en-GB" smtClean="0"/>
              <a:t>26/02/2017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1326462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B4571B-E4D6-4983-A230-E1A7095BD121}" type="datetimeFigureOut">
              <a:rPr lang="en-GB" smtClean="0"/>
              <a:t>26/02/2017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613187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B4571B-E4D6-4983-A230-E1A7095BD121}" type="datetimeFigureOut">
              <a:rPr lang="en-GB" smtClean="0"/>
              <a:t>26/02/2017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536414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B4571B-E4D6-4983-A230-E1A7095BD121}" type="datetimeFigureOut">
              <a:rPr lang="en-GB" smtClean="0"/>
              <a:t>26/02/2017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2860875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B4571B-E4D6-4983-A230-E1A7095BD121}" type="datetimeFigureOut">
              <a:rPr lang="en-GB" smtClean="0"/>
              <a:t>26/02/2017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7B5139-58DC-4DB4-B22C-E2F712E6412A}" type="slidenum">
              <a:rPr lang="en-GB" smtClean="0"/>
              <a:t>‹#›</a:t>
            </a:fld>
            <a:endParaRPr lang="en-GB"/>
          </a:p>
        </p:txBody>
      </p:sp>
    </p:spTree>
    <p:extLst>
      <p:ext uri="{BB962C8B-B14F-4D97-AF65-F5344CB8AC3E}">
        <p14:creationId xmlns:p14="http://schemas.microsoft.com/office/powerpoint/2010/main" val="2365135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4571B-E4D6-4983-A230-E1A7095BD121}" type="datetimeFigureOut">
              <a:rPr lang="en-GB" smtClean="0"/>
              <a:t>26/02/2017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7B5139-58DC-4DB4-B22C-E2F712E6412A}" type="slidenum">
              <a:rPr lang="en-GB" smtClean="0"/>
              <a:t>‹#›</a:t>
            </a:fld>
            <a:endParaRPr lang="en-GB"/>
          </a:p>
        </p:txBody>
      </p:sp>
    </p:spTree>
    <p:extLst>
      <p:ext uri="{BB962C8B-B14F-4D97-AF65-F5344CB8AC3E}">
        <p14:creationId xmlns:p14="http://schemas.microsoft.com/office/powerpoint/2010/main" val="3905571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dailymotion.com/video/xsue54_immersion-therapy-helps-treat-ptsd_new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Systematic </a:t>
            </a:r>
            <a:r>
              <a:rPr lang="en-GB" smtClean="0">
                <a:solidFill>
                  <a:srgbClr val="FF0000"/>
                </a:solidFill>
              </a:rPr>
              <a:t>desensitisation</a:t>
            </a:r>
            <a:endParaRPr lang="en-GB" dirty="0"/>
          </a:p>
        </p:txBody>
      </p:sp>
      <p:sp>
        <p:nvSpPr>
          <p:cNvPr id="3" name="Content Placeholder 2"/>
          <p:cNvSpPr>
            <a:spLocks noGrp="1"/>
          </p:cNvSpPr>
          <p:nvPr>
            <p:ph idx="1"/>
          </p:nvPr>
        </p:nvSpPr>
        <p:spPr/>
        <p:txBody>
          <a:bodyPr>
            <a:normAutofit/>
          </a:bodyPr>
          <a:lstStyle/>
          <a:p>
            <a:r>
              <a:rPr lang="en-GB" dirty="0" smtClean="0"/>
              <a:t>classical </a:t>
            </a:r>
            <a:r>
              <a:rPr lang="en-GB" dirty="0"/>
              <a:t>and operant conditioning; </a:t>
            </a:r>
            <a:r>
              <a:rPr lang="en-GB" dirty="0">
                <a:solidFill>
                  <a:srgbClr val="FF0000"/>
                </a:solidFill>
              </a:rPr>
              <a:t>systematic desensitisation</a:t>
            </a:r>
            <a:r>
              <a:rPr lang="en-GB" dirty="0"/>
              <a:t>, including relaxation and use </a:t>
            </a:r>
            <a:r>
              <a:rPr lang="en-GB" dirty="0" smtClean="0"/>
              <a:t>of Behavioural </a:t>
            </a:r>
            <a:r>
              <a:rPr lang="en-GB" dirty="0"/>
              <a:t>therapies</a:t>
            </a:r>
          </a:p>
          <a:p>
            <a:pPr marL="0" indent="0">
              <a:buNone/>
            </a:pPr>
            <a:r>
              <a:rPr lang="en-GB" dirty="0" smtClean="0"/>
              <a:t>hierarchy</a:t>
            </a:r>
            <a:r>
              <a:rPr lang="en-GB" dirty="0"/>
              <a:t>; flooding</a:t>
            </a:r>
            <a:r>
              <a:rPr lang="en-GB" dirty="0" smtClean="0"/>
              <a:t>. </a:t>
            </a:r>
          </a:p>
          <a:p>
            <a:pPr lvl="1"/>
            <a:r>
              <a:rPr lang="en-GB" dirty="0" smtClean="0"/>
              <a:t>Aversion</a:t>
            </a:r>
          </a:p>
          <a:p>
            <a:pPr lvl="1"/>
            <a:r>
              <a:rPr lang="en-GB" dirty="0" smtClean="0"/>
              <a:t>Immersion (flooding)</a:t>
            </a:r>
            <a:r>
              <a:rPr lang="en-GB" dirty="0">
                <a:solidFill>
                  <a:srgbClr val="FF0000"/>
                </a:solidFill>
              </a:rPr>
              <a:t> </a:t>
            </a:r>
            <a:endParaRPr lang="en-GB" dirty="0" smtClean="0">
              <a:solidFill>
                <a:srgbClr val="FF0000"/>
              </a:solidFill>
            </a:endParaRPr>
          </a:p>
          <a:p>
            <a:pPr lvl="1"/>
            <a:r>
              <a:rPr lang="en-GB" dirty="0" smtClean="0">
                <a:solidFill>
                  <a:srgbClr val="FF0000"/>
                </a:solidFill>
              </a:rPr>
              <a:t>systematic </a:t>
            </a:r>
            <a:r>
              <a:rPr lang="en-GB" dirty="0">
                <a:solidFill>
                  <a:srgbClr val="FF0000"/>
                </a:solidFill>
              </a:rPr>
              <a:t>de-sensitisation </a:t>
            </a:r>
            <a:endParaRPr lang="en-GB" dirty="0" smtClean="0"/>
          </a:p>
          <a:p>
            <a:pPr lvl="1"/>
            <a:endParaRPr lang="en-GB" dirty="0" smtClean="0"/>
          </a:p>
          <a:p>
            <a:pPr lvl="1"/>
            <a:endParaRPr lang="en-GB" dirty="0"/>
          </a:p>
        </p:txBody>
      </p:sp>
    </p:spTree>
    <p:extLst>
      <p:ext uri="{BB962C8B-B14F-4D97-AF65-F5344CB8AC3E}">
        <p14:creationId xmlns:p14="http://schemas.microsoft.com/office/powerpoint/2010/main" val="1531996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Aversion therapy. What do you think?</a:t>
            </a:r>
            <a:endParaRPr lang="en-GB"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91744" y="1916832"/>
            <a:ext cx="4248472"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50122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Aversion Therapy</a:t>
            </a:r>
            <a:endParaRPr lang="en-GB" dirty="0"/>
          </a:p>
        </p:txBody>
      </p:sp>
      <p:sp>
        <p:nvSpPr>
          <p:cNvPr id="3" name="Content Placeholder 2"/>
          <p:cNvSpPr>
            <a:spLocks noGrp="1"/>
          </p:cNvSpPr>
          <p:nvPr>
            <p:ph idx="1"/>
          </p:nvPr>
        </p:nvSpPr>
        <p:spPr/>
        <p:txBody>
          <a:bodyPr>
            <a:normAutofit/>
          </a:bodyPr>
          <a:lstStyle/>
          <a:p>
            <a:r>
              <a:rPr lang="en-GB" dirty="0"/>
              <a:t>Aversion therapy uses the </a:t>
            </a:r>
            <a:r>
              <a:rPr lang="en-GB" dirty="0" smtClean="0"/>
              <a:t>behavioural </a:t>
            </a:r>
            <a:r>
              <a:rPr lang="en-GB" dirty="0"/>
              <a:t>approach principles that new </a:t>
            </a:r>
            <a:r>
              <a:rPr lang="en-GB" dirty="0" smtClean="0"/>
              <a:t>behaviour </a:t>
            </a:r>
            <a:r>
              <a:rPr lang="en-GB" dirty="0"/>
              <a:t>can be 'learnt' in order to overcome addictions, obsessions or, as demonstrated in Kubrick film </a:t>
            </a:r>
            <a:r>
              <a:rPr lang="en-GB" i="1" dirty="0"/>
              <a:t>A Clockwork Orange</a:t>
            </a:r>
            <a:r>
              <a:rPr lang="en-GB" dirty="0"/>
              <a:t>, violent </a:t>
            </a:r>
            <a:r>
              <a:rPr lang="en-GB" dirty="0" smtClean="0"/>
              <a:t>behaviour.</a:t>
            </a:r>
            <a:endParaRPr lang="en-GB" dirty="0"/>
          </a:p>
          <a:p>
            <a:r>
              <a:rPr lang="en-GB" dirty="0"/>
              <a:t>Patients undergoing aversion therapy are made to think of the undesirable experience that they enjoy, for example, a violent person might be shown images of violent crime, or an alcoholic might be made to drink, while drugs or electric shocks are administered. In theory, the patient will, over time, come to associate their addiction with the negativity of electric shocks or seizures.</a:t>
            </a:r>
          </a:p>
          <a:p>
            <a:endParaRPr lang="en-GB" dirty="0"/>
          </a:p>
        </p:txBody>
      </p:sp>
    </p:spTree>
    <p:extLst>
      <p:ext uri="{BB962C8B-B14F-4D97-AF65-F5344CB8AC3E}">
        <p14:creationId xmlns:p14="http://schemas.microsoft.com/office/powerpoint/2010/main" val="2799656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Flooding - what do you think?</a:t>
            </a:r>
            <a:endParaRPr lang="en-GB" dirty="0"/>
          </a:p>
        </p:txBody>
      </p:sp>
      <p:pic>
        <p:nvPicPr>
          <p:cNvPr id="6" name="Picture 5"/>
          <p:cNvPicPr>
            <a:picLocks noChangeAspect="1"/>
          </p:cNvPicPr>
          <p:nvPr/>
        </p:nvPicPr>
        <p:blipFill>
          <a:blip r:embed="rId2"/>
          <a:stretch>
            <a:fillRect/>
          </a:stretch>
        </p:blipFill>
        <p:spPr>
          <a:xfrm>
            <a:off x="1990168" y="1268760"/>
            <a:ext cx="8177613" cy="5111652"/>
          </a:xfrm>
          <a:prstGeom prst="rect">
            <a:avLst/>
          </a:prstGeom>
        </p:spPr>
      </p:pic>
    </p:spTree>
    <p:extLst>
      <p:ext uri="{BB962C8B-B14F-4D97-AF65-F5344CB8AC3E}">
        <p14:creationId xmlns:p14="http://schemas.microsoft.com/office/powerpoint/2010/main" val="33910993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Immersion Therapy</a:t>
            </a:r>
            <a:endParaRPr lang="en-GB" dirty="0"/>
          </a:p>
        </p:txBody>
      </p:sp>
      <p:sp>
        <p:nvSpPr>
          <p:cNvPr id="3" name="Content Placeholder 2"/>
          <p:cNvSpPr>
            <a:spLocks noGrp="1"/>
          </p:cNvSpPr>
          <p:nvPr>
            <p:ph idx="1"/>
          </p:nvPr>
        </p:nvSpPr>
        <p:spPr/>
        <p:txBody>
          <a:bodyPr>
            <a:normAutofit/>
          </a:bodyPr>
          <a:lstStyle/>
          <a:p>
            <a:r>
              <a:rPr lang="en-GB" dirty="0"/>
              <a:t>The technique is called 'flooding', and it has a solid base in </a:t>
            </a:r>
            <a:r>
              <a:rPr lang="en-GB" dirty="0" smtClean="0"/>
              <a:t>behavioural </a:t>
            </a:r>
            <a:r>
              <a:rPr lang="en-GB" dirty="0"/>
              <a:t>therapy. The underlying theory behind flooding is that a phobia is a learned fear, and needs to be unlearned by exposure to the thing that you fear.</a:t>
            </a:r>
          </a:p>
          <a:p>
            <a:r>
              <a:rPr lang="en-GB" dirty="0"/>
              <a:t>By definition, a phobia is an unreasoning fear to a non-dangerous thing or situation. Somehow this non-dangerous thing has become associated with the panic response usually associated with mortal danger. By forcing the phobic to confront their fear, therapists reason, they will learn that there is nothing dangerous about it. </a:t>
            </a:r>
            <a:endParaRPr lang="en-GB" dirty="0" smtClean="0"/>
          </a:p>
          <a:p>
            <a:r>
              <a:rPr lang="en-GB" dirty="0" smtClean="0">
                <a:hlinkClick r:id="rId2"/>
              </a:rPr>
              <a:t>Link</a:t>
            </a:r>
            <a:endParaRPr lang="en-GB" dirty="0"/>
          </a:p>
        </p:txBody>
      </p:sp>
    </p:spTree>
    <p:extLst>
      <p:ext uri="{BB962C8B-B14F-4D97-AF65-F5344CB8AC3E}">
        <p14:creationId xmlns:p14="http://schemas.microsoft.com/office/powerpoint/2010/main" val="208178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Systematic Desensitisation</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26114" y="1628800"/>
            <a:ext cx="6106191" cy="404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7495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1800" dirty="0"/>
              <a:t>Mia has a phobia of eating in public. She is about to go to university where she knows</a:t>
            </a:r>
            <a:br>
              <a:rPr lang="en-GB" sz="1800" dirty="0"/>
            </a:br>
            <a:r>
              <a:rPr lang="en-GB" sz="1800" dirty="0"/>
              <a:t>that she will have to eat her meals in a large dining hall surrounded by other students.</a:t>
            </a:r>
            <a:br>
              <a:rPr lang="en-GB" sz="1800" dirty="0"/>
            </a:br>
            <a:r>
              <a:rPr lang="en-GB" sz="1800" dirty="0"/>
              <a:t> Describe how a therapist might use systematic de-sensitisation to help Mia overcome</a:t>
            </a:r>
            <a:br>
              <a:rPr lang="en-GB" sz="1800" dirty="0"/>
            </a:br>
            <a:r>
              <a:rPr lang="en-GB" sz="1800" dirty="0"/>
              <a:t>her phobia of eating in social situations. (READ)</a:t>
            </a:r>
            <a:endParaRPr lang="en-GB" sz="1800" dirty="0"/>
          </a:p>
        </p:txBody>
      </p:sp>
      <p:sp>
        <p:nvSpPr>
          <p:cNvPr id="3" name="Content Placeholder 2"/>
          <p:cNvSpPr>
            <a:spLocks noGrp="1"/>
          </p:cNvSpPr>
          <p:nvPr>
            <p:ph idx="1"/>
          </p:nvPr>
        </p:nvSpPr>
        <p:spPr/>
        <p:txBody>
          <a:bodyPr>
            <a:normAutofit/>
          </a:bodyPr>
          <a:lstStyle/>
          <a:p>
            <a:pPr marL="0" indent="0">
              <a:buNone/>
            </a:pPr>
            <a:r>
              <a:rPr lang="en-GB" dirty="0" smtClean="0"/>
              <a:t>First the therapist would teach Mia how to relax, using a technique that would allow deep muscle relaxation. Then together the therapist and Mia would construct an anxiety hierarchy, starting with the least feared situation, such as looking at pictures of people sitting at tables in a café just talking and drinking coffee, working up to the most feared situation, such as Mia eating in a restaurant full of people. The therapist would start by showing Mia pictures and helping her to remain relaxed, then perhaps getting her to sit in a café, but without eating anything, and then continuing up the hierarchy until her phobia is gone. </a:t>
            </a:r>
            <a:endParaRPr lang="en-GB" dirty="0"/>
          </a:p>
        </p:txBody>
      </p:sp>
    </p:spTree>
    <p:extLst>
      <p:ext uri="{BB962C8B-B14F-4D97-AF65-F5344CB8AC3E}">
        <p14:creationId xmlns:p14="http://schemas.microsoft.com/office/powerpoint/2010/main" val="24409631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063552" y="764704"/>
            <a:ext cx="8293696" cy="5183560"/>
          </a:xfrm>
          <a:prstGeom prst="rect">
            <a:avLst/>
          </a:prstGeom>
        </p:spPr>
      </p:pic>
    </p:spTree>
    <p:extLst>
      <p:ext uri="{BB962C8B-B14F-4D97-AF65-F5344CB8AC3E}">
        <p14:creationId xmlns:p14="http://schemas.microsoft.com/office/powerpoint/2010/main" val="38755439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Systematic Desensitisation</a:t>
            </a:r>
            <a:endParaRPr lang="en-GB" dirty="0"/>
          </a:p>
        </p:txBody>
      </p:sp>
      <p:sp>
        <p:nvSpPr>
          <p:cNvPr id="3" name="Content Placeholder 2"/>
          <p:cNvSpPr>
            <a:spLocks noGrp="1"/>
          </p:cNvSpPr>
          <p:nvPr>
            <p:ph idx="1"/>
          </p:nvPr>
        </p:nvSpPr>
        <p:spPr/>
        <p:txBody>
          <a:bodyPr>
            <a:normAutofit/>
          </a:bodyPr>
          <a:lstStyle/>
          <a:p>
            <a:pPr marL="0" indent="0">
              <a:buNone/>
            </a:pPr>
            <a:r>
              <a:rPr lang="en-GB" sz="1600" dirty="0"/>
              <a:t>First </a:t>
            </a:r>
            <a:r>
              <a:rPr lang="en-GB" sz="1600" dirty="0"/>
              <a:t>the patient is taught a deep muscle relaxation technique and breathing exercises Second they create a fear hierarchy starting at stimuli that create the least anxiety (Fear) and building up in stages to the most fear provoking images. Third, the patient works their way up starting at the least unpleasant and practising their relaxation technique as they go. When they feel comfortable with this (they are no longer afraid) they move on to the next stage in the hierarchy. If the client becomes upset they can return to an earlier stage and regain their relaxed state</a:t>
            </a:r>
            <a:r>
              <a:rPr lang="en-GB" sz="1600" dirty="0"/>
              <a:t>.</a:t>
            </a:r>
          </a:p>
          <a:p>
            <a:pPr marL="0" indent="0">
              <a:buNone/>
            </a:pPr>
            <a:endParaRPr lang="en-GB" sz="1600" dirty="0"/>
          </a:p>
          <a:p>
            <a:pPr marL="0" indent="0">
              <a:buNone/>
            </a:pPr>
            <a:r>
              <a:rPr lang="en-GB" sz="1600" b="1" dirty="0"/>
              <a:t>Why would you use the therapy.</a:t>
            </a:r>
            <a:endParaRPr lang="en-GB" sz="1600" dirty="0"/>
          </a:p>
          <a:p>
            <a:pPr marL="0" indent="0">
              <a:buNone/>
            </a:pPr>
            <a:r>
              <a:rPr lang="en-GB" sz="1600" dirty="0"/>
              <a:t>Systematic desensitisation would be used when a person has a phobia as fear is incompatible with relaxation.</a:t>
            </a:r>
          </a:p>
          <a:p>
            <a:pPr marL="0" indent="0">
              <a:buNone/>
            </a:pPr>
            <a:r>
              <a:rPr lang="en-GB" sz="1600" b="1" dirty="0"/>
              <a:t>A02</a:t>
            </a:r>
          </a:p>
          <a:p>
            <a:pPr marL="0" indent="0">
              <a:buNone/>
            </a:pPr>
            <a:r>
              <a:rPr lang="en-GB" sz="1600" dirty="0"/>
              <a:t>SD is of limited use being used mostly to treat specific anxiety disorders such as phobias. Irrational fears of spiders, buttons </a:t>
            </a:r>
            <a:r>
              <a:rPr lang="en-GB" sz="1600" dirty="0" err="1"/>
              <a:t>etc</a:t>
            </a:r>
            <a:r>
              <a:rPr lang="en-GB" sz="1600" dirty="0"/>
              <a:t> are seen as relatively trivial disorders in comparison to schizophrenia or bipolar disorder where it has little or no effect in treating the disorder.</a:t>
            </a:r>
          </a:p>
          <a:p>
            <a:pPr marL="0" indent="0">
              <a:buNone/>
            </a:pPr>
            <a:r>
              <a:rPr lang="en-GB" sz="1600" dirty="0"/>
              <a:t>SD is based on the idea that abnormal behaviour is learned. The biological approach would disagree and say we are born with a behaviour and therefore it must be treated medically</a:t>
            </a:r>
            <a:r>
              <a:rPr lang="en-GB" sz="1600" dirty="0"/>
              <a:t>.</a:t>
            </a:r>
            <a:endParaRPr lang="en-GB" sz="1600" dirty="0"/>
          </a:p>
        </p:txBody>
      </p:sp>
    </p:spTree>
    <p:extLst>
      <p:ext uri="{BB962C8B-B14F-4D97-AF65-F5344CB8AC3E}">
        <p14:creationId xmlns:p14="http://schemas.microsoft.com/office/powerpoint/2010/main" val="3311211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And again - The Question</a:t>
            </a:r>
            <a:endParaRPr lang="en-GB" dirty="0"/>
          </a:p>
        </p:txBody>
      </p:sp>
      <p:sp>
        <p:nvSpPr>
          <p:cNvPr id="3" name="Content Placeholder 2"/>
          <p:cNvSpPr>
            <a:spLocks noGrp="1"/>
          </p:cNvSpPr>
          <p:nvPr>
            <p:ph idx="1"/>
          </p:nvPr>
        </p:nvSpPr>
        <p:spPr/>
        <p:txBody>
          <a:bodyPr/>
          <a:lstStyle/>
          <a:p>
            <a:pPr marL="0" indent="0">
              <a:buNone/>
            </a:pPr>
            <a:r>
              <a:rPr lang="en-GB" dirty="0"/>
              <a:t>‘Behaviourists believe that all behaviour, both normal and abnormal, is learned through processes such as classical conditioning, operant conditioning and social learning.’ Discuss the behavioural approach to explaining psychological abnormality.</a:t>
            </a:r>
          </a:p>
        </p:txBody>
      </p:sp>
    </p:spTree>
    <p:extLst>
      <p:ext uri="{BB962C8B-B14F-4D97-AF65-F5344CB8AC3E}">
        <p14:creationId xmlns:p14="http://schemas.microsoft.com/office/powerpoint/2010/main" val="17743376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Answer</a:t>
            </a:r>
            <a:endParaRPr lang="en-GB" dirty="0"/>
          </a:p>
        </p:txBody>
      </p:sp>
      <p:sp>
        <p:nvSpPr>
          <p:cNvPr id="3" name="Content Placeholder 2"/>
          <p:cNvSpPr>
            <a:spLocks noGrp="1"/>
          </p:cNvSpPr>
          <p:nvPr>
            <p:ph idx="1"/>
          </p:nvPr>
        </p:nvSpPr>
        <p:spPr/>
        <p:txBody>
          <a:bodyPr>
            <a:normAutofit fontScale="77500" lnSpcReduction="20000"/>
          </a:bodyPr>
          <a:lstStyle/>
          <a:p>
            <a:r>
              <a:rPr lang="en-GB" dirty="0"/>
              <a:t>Answers that only consider therapies, maximum 3 AO1 marks and 3 AO2 marks. </a:t>
            </a:r>
            <a:endParaRPr lang="en-GB" dirty="0" smtClean="0"/>
          </a:p>
          <a:p>
            <a:r>
              <a:rPr lang="en-GB" dirty="0" smtClean="0"/>
              <a:t>The </a:t>
            </a:r>
            <a:r>
              <a:rPr lang="en-GB" dirty="0"/>
              <a:t>emphasis of the behavioural approach is on the environment and how the behaviour is acquired, through classical conditioning, operant conditioning and social learning. </a:t>
            </a:r>
            <a:endParaRPr lang="en-GB" dirty="0" smtClean="0"/>
          </a:p>
          <a:p>
            <a:r>
              <a:rPr lang="en-GB" dirty="0" smtClean="0"/>
              <a:t>For </a:t>
            </a:r>
            <a:r>
              <a:rPr lang="en-GB" dirty="0"/>
              <a:t>marks in the top two bands, the focus must be on explaining psychological abnormality, rather than on behaviour in general. If no attempt to explain abnormality, maximum 3 marks. Examiners should be aware this might result in quite a wide range of responses being awarded 3 marks. AO2 = 6 marks </a:t>
            </a:r>
            <a:endParaRPr lang="en-GB" dirty="0" smtClean="0"/>
          </a:p>
          <a:p>
            <a:r>
              <a:rPr lang="en-GB" dirty="0" smtClean="0"/>
              <a:t>Commentary </a:t>
            </a:r>
            <a:r>
              <a:rPr lang="en-GB" dirty="0"/>
              <a:t>on behavioural approach to psychopathology The commentary can include strengths; such as it has provided some convincing explanations for some disorders such as phobias and has also led to some very successful therapies (systematic desensitization). </a:t>
            </a:r>
            <a:endParaRPr lang="en-GB" dirty="0" smtClean="0"/>
          </a:p>
          <a:p>
            <a:r>
              <a:rPr lang="en-GB" dirty="0" smtClean="0"/>
              <a:t>The </a:t>
            </a:r>
            <a:r>
              <a:rPr lang="en-GB" dirty="0"/>
              <a:t>weaknesses are that it ignores the role of biology and there is plenty of evidence to support a genetic transmission of some disorders. An evaluation of therapy could consider whether it is effective and for what disorders. Studies (</a:t>
            </a:r>
            <a:r>
              <a:rPr lang="en-GB" dirty="0" err="1"/>
              <a:t>eg</a:t>
            </a:r>
            <a:r>
              <a:rPr lang="en-GB" dirty="0"/>
              <a:t> “Little Albert”) can be used as commentary.</a:t>
            </a:r>
          </a:p>
        </p:txBody>
      </p:sp>
    </p:spTree>
    <p:extLst>
      <p:ext uri="{BB962C8B-B14F-4D97-AF65-F5344CB8AC3E}">
        <p14:creationId xmlns:p14="http://schemas.microsoft.com/office/powerpoint/2010/main" val="9949679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 need to know?</a:t>
            </a:r>
            <a:endParaRPr lang="en-GB" dirty="0"/>
          </a:p>
        </p:txBody>
      </p:sp>
      <p:sp>
        <p:nvSpPr>
          <p:cNvPr id="3" name="Content Placeholder 2"/>
          <p:cNvSpPr>
            <a:spLocks noGrp="1"/>
          </p:cNvSpPr>
          <p:nvPr>
            <p:ph idx="1"/>
          </p:nvPr>
        </p:nvSpPr>
        <p:spPr/>
        <p:txBody>
          <a:bodyPr>
            <a:normAutofit lnSpcReduction="10000"/>
          </a:bodyPr>
          <a:lstStyle/>
          <a:p>
            <a:r>
              <a:rPr lang="en-GB" dirty="0"/>
              <a:t>Behaviourism states that all behaviour (including abnormal) is learnt from the environment (</a:t>
            </a:r>
            <a:r>
              <a:rPr lang="en-GB" dirty="0" smtClean="0"/>
              <a:t>NURTURE) Therefore?</a:t>
            </a:r>
          </a:p>
          <a:p>
            <a:r>
              <a:rPr lang="en-GB" dirty="0" smtClean="0"/>
              <a:t>Classical Conditioning (little Albert)</a:t>
            </a:r>
          </a:p>
          <a:p>
            <a:r>
              <a:rPr lang="en-GB" dirty="0" smtClean="0"/>
              <a:t>Operant conditioning. (Negative and positive) eating?</a:t>
            </a:r>
          </a:p>
          <a:p>
            <a:r>
              <a:rPr lang="en-GB" dirty="0"/>
              <a:t>Social Learning Theory </a:t>
            </a:r>
          </a:p>
          <a:p>
            <a:r>
              <a:rPr lang="en-GB" dirty="0" smtClean="0"/>
              <a:t>Phobias</a:t>
            </a:r>
          </a:p>
          <a:p>
            <a:r>
              <a:rPr lang="en-GB" dirty="0" smtClean="0"/>
              <a:t>Therapy</a:t>
            </a:r>
          </a:p>
          <a:p>
            <a:pPr lvl="1"/>
            <a:r>
              <a:rPr lang="en-GB" dirty="0"/>
              <a:t>Aversion</a:t>
            </a:r>
          </a:p>
          <a:p>
            <a:pPr lvl="1"/>
            <a:r>
              <a:rPr lang="en-GB" dirty="0"/>
              <a:t>Immersion (flooding)</a:t>
            </a:r>
            <a:r>
              <a:rPr lang="en-GB" dirty="0">
                <a:solidFill>
                  <a:srgbClr val="FF0000"/>
                </a:solidFill>
              </a:rPr>
              <a:t> </a:t>
            </a:r>
          </a:p>
          <a:p>
            <a:pPr lvl="1"/>
            <a:r>
              <a:rPr lang="en-GB" dirty="0">
                <a:solidFill>
                  <a:srgbClr val="FF0000"/>
                </a:solidFill>
              </a:rPr>
              <a:t>systematic de-sensitisation </a:t>
            </a:r>
            <a:endParaRPr lang="en-GB" dirty="0"/>
          </a:p>
          <a:p>
            <a:endParaRPr lang="en-GB" dirty="0" smtClean="0"/>
          </a:p>
          <a:p>
            <a:endParaRPr lang="en-GB" dirty="0"/>
          </a:p>
        </p:txBody>
      </p:sp>
    </p:spTree>
    <p:extLst>
      <p:ext uri="{BB962C8B-B14F-4D97-AF65-F5344CB8AC3E}">
        <p14:creationId xmlns:p14="http://schemas.microsoft.com/office/powerpoint/2010/main" val="1474198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a Phobia. Define</a:t>
            </a:r>
            <a:endParaRPr lang="en-GB" dirty="0"/>
          </a:p>
        </p:txBody>
      </p:sp>
      <p:sp>
        <p:nvSpPr>
          <p:cNvPr id="3" name="Content Placeholder 2"/>
          <p:cNvSpPr>
            <a:spLocks noGrp="1"/>
          </p:cNvSpPr>
          <p:nvPr>
            <p:ph idx="1"/>
          </p:nvPr>
        </p:nvSpPr>
        <p:spPr/>
        <p:txBody>
          <a:bodyPr>
            <a:normAutofit/>
          </a:bodyPr>
          <a:lstStyle/>
          <a:p>
            <a:pPr marL="0" indent="0">
              <a:buNone/>
            </a:pPr>
            <a:r>
              <a:rPr lang="en-GB" dirty="0"/>
              <a:t>A phobia is an extreme form of fear or anxiety triggered by a particular situation (such as going outside) or object (such as spiders), even when there is no danger</a:t>
            </a:r>
            <a:r>
              <a:rPr lang="en-GB" dirty="0" smtClean="0"/>
              <a:t>.</a:t>
            </a:r>
          </a:p>
          <a:p>
            <a:pPr marL="0" indent="0">
              <a:buNone/>
            </a:pPr>
            <a:endParaRPr lang="en-GB" dirty="0"/>
          </a:p>
          <a:p>
            <a:pPr marL="0" indent="0">
              <a:buNone/>
            </a:pPr>
            <a:r>
              <a:rPr lang="en-GB" dirty="0" smtClean="0"/>
              <a:t>When is it abnormal.</a:t>
            </a:r>
          </a:p>
          <a:p>
            <a:pPr marL="0" indent="0">
              <a:buNone/>
            </a:pPr>
            <a:r>
              <a:rPr lang="en-GB" dirty="0"/>
              <a:t>It stops me living my life. </a:t>
            </a:r>
            <a:r>
              <a:rPr lang="en-GB"/>
              <a:t>Things that other people do without thought become huge ordeals for me.</a:t>
            </a:r>
          </a:p>
        </p:txBody>
      </p:sp>
    </p:spTree>
    <p:extLst>
      <p:ext uri="{BB962C8B-B14F-4D97-AF65-F5344CB8AC3E}">
        <p14:creationId xmlns:p14="http://schemas.microsoft.com/office/powerpoint/2010/main" val="389754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787</Words>
  <Application>Microsoft Office PowerPoint</Application>
  <PresentationFormat>Widescreen</PresentationFormat>
  <Paragraphs>49</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Systematic desensitisation</vt:lpstr>
      <vt:lpstr>Aversion therapy. What do you think?</vt:lpstr>
      <vt:lpstr>Aversion Therapy</vt:lpstr>
      <vt:lpstr>Flooding - what do you think?</vt:lpstr>
      <vt:lpstr>Immersion Therapy</vt:lpstr>
      <vt:lpstr>Systematic Desensitisation</vt:lpstr>
      <vt:lpstr>Mia has a phobia of eating in public. She is about to go to university where she knows that she will have to eat her meals in a large dining hall surrounded by other students.  Describe how a therapist might use systematic de-sensitisation to help Mia overcome her phobia of eating in social situations. (READ)</vt:lpstr>
      <vt:lpstr>PowerPoint Presentation</vt:lpstr>
      <vt:lpstr>Systematic Desensitisation</vt:lpstr>
      <vt:lpstr>And again - The Question</vt:lpstr>
      <vt:lpstr>The Answer</vt:lpstr>
      <vt:lpstr>What I need to know?</vt:lpstr>
      <vt:lpstr>What is a Phobia. Define</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Systematic desensitisation</dc:title>
  <dc:creator>Stanyer, Richard  (Staff)</dc:creator>
  <cp:lastModifiedBy>Stanyer, Richard  (Staff)</cp:lastModifiedBy>
  <cp:revision>1</cp:revision>
  <dcterms:created xsi:type="dcterms:W3CDTF">2017-02-26T12:26:08Z</dcterms:created>
  <dcterms:modified xsi:type="dcterms:W3CDTF">2017-02-26T12:26:47Z</dcterms:modified>
</cp:coreProperties>
</file>